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73" r:id="rId13"/>
    <p:sldId id="281" r:id="rId14"/>
    <p:sldId id="277" r:id="rId15"/>
    <p:sldId id="265" r:id="rId16"/>
    <p:sldId id="266" r:id="rId17"/>
    <p:sldId id="276" r:id="rId18"/>
    <p:sldId id="267" r:id="rId19"/>
    <p:sldId id="268" r:id="rId20"/>
    <p:sldId id="274" r:id="rId21"/>
    <p:sldId id="278" r:id="rId22"/>
    <p:sldId id="275" r:id="rId23"/>
    <p:sldId id="269" r:id="rId24"/>
    <p:sldId id="279" r:id="rId25"/>
    <p:sldId id="270" r:id="rId26"/>
    <p:sldId id="271" r:id="rId27"/>
    <p:sldId id="282" r:id="rId28"/>
    <p:sldId id="283" r:id="rId29"/>
    <p:sldId id="284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0F966-1DE3-4FD0-9EAA-1D302E87EA28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CD338-59C6-4737-BC83-E01EEBB9E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2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0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4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8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0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5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4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20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52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1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4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4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31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5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95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8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9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5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D338-59C6-4737-BC83-E01EEBB9E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D239-F8F9-6F3A-1B51-BF419272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1FD66-3524-C4F8-3935-9E7164630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96D4B-FB57-1853-CB60-01FBA817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12820-DC0A-489D-69C1-2350040F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44DBF-F394-57EB-1E50-A0F4810E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01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88BE-9F6D-3C88-35C3-0B7141DF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F20D6-012C-3296-2D01-0A0A695CC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3AED-6929-0299-B12E-48139467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4C403-124A-2E3F-D0ED-A303B9ED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29D4-FEFE-E976-72A3-EE9F2262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1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F0DBB-7207-2F7F-8159-25A2FF42D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7A1E3-11B6-594F-23AA-0728B0BE1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BA590-2624-92CA-BD5C-9052C0ED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D8507-3AFC-1BF1-ED83-AD48E8D8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AC483-D8CA-F903-D703-1500461D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6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5C43-E1F2-6BCA-E7B3-8B367FBA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20DF-321F-A016-6595-F0848BF6E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D396-51F7-6355-C08A-7804AF8E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0C55E-12A6-736D-1C94-EE5B331E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B3A0-AF66-D903-BE27-D88EB19F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3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CDF3-B529-2D8B-2866-2F20D6FB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F7CB0-95DC-5483-F85A-5540DC477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AF4F-66F6-5687-16B1-1E2FADF4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86A02-28E1-D136-6568-77767600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0124B-1C73-1F37-6AED-98882298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4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348A-5928-0EB8-C8A2-CA8B1855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471E-C70F-9B9C-53A6-178A55A21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1F1C6-E853-2262-EDBD-5FA07244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6628-ABA0-8DAF-3087-0BE6CDBB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90AAE-95B6-79AE-798B-D3AF99A1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EC95C-93FC-8F7F-5EEC-C1A9A692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63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13B3-0212-157B-877D-B6A7E615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916FB-11AB-173E-9D65-140ACDB6E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D0207-739E-9D5B-CF00-82F28B499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604D4-085E-D06D-6C9D-2B25E40F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B79B6-9893-6C86-8E97-4967A730E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AFD8D-76F8-71EF-B8B7-3ADF966E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9FE92-CBDD-1E4E-E53A-638CB611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D093B-C422-CED9-5E1E-C94061D4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92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FB75-98F7-FC23-3E89-733A4BC0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0C5A8-6527-BD57-9491-03B7F8C9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46C74-C825-5DA2-94C7-30B30139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3B3D0-5DC3-37CA-128E-CDD5711D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06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25116-E8E1-AD42-DC2D-A5AD55E8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9E135-30FD-1012-2309-2FC6AC3D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A38C4-731A-2170-4523-DB7C4305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32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291F-89CD-6644-90A8-3F5E8F0F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43182-BD56-C438-E30A-D15C3507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BDB34-0811-E2FC-E9B3-CF590FC29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71FCA-6DC8-8FB6-966D-6D188B93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BC1A7-C724-2297-10F4-E8184745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D205F-1995-115F-F968-194E3F0E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61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2E2B-0EF9-6D73-8224-4153B6D3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5FD3D-CF5D-73B7-1B6B-BC1CD3104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33D75-41D4-2874-6225-05FACFD0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C0053-9111-5795-1964-234B1F4D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1B07F-12AB-7AE7-DC0E-AF177DE4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5A14-CFD3-4F43-2B88-09231128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3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B5C1F-81CB-C61C-8473-F5B3020B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39D3E-9DE2-92E6-CD4F-A7C48AC81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B8DF9-77D6-6815-ACE9-21F56A14C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09A7-A508-47CF-8664-C1A3B6312781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CD09-66B9-45EC-CF07-0CECB84E1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26686-21C5-441B-5A42-D8304B6CA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789E-D719-462A-9332-0BD0FD8D55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1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0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tags" Target="../tags/tag15.xml"/><Relationship Id="rId6" Type="http://schemas.openxmlformats.org/officeDocument/2006/relationships/image" Target="../media/image250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oleObject" Target="../embeddings/oleObject35.bin"/><Relationship Id="rId1" Type="http://schemas.openxmlformats.org/officeDocument/2006/relationships/tags" Target="../tags/tag22.x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53.wmf"/><Relationship Id="rId32" Type="http://schemas.openxmlformats.org/officeDocument/2006/relationships/image" Target="../media/image57.wmf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F6BD-E374-20BE-B2F4-CADDF067E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Ch5 Review</a:t>
            </a:r>
            <a:br>
              <a:rPr lang="en-CA" dirty="0"/>
            </a:br>
            <a:r>
              <a:rPr lang="en-CA" dirty="0"/>
              <a:t>Logarithms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B13C3-63CD-3500-E499-AFB1B02A0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96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EFEC1-B168-0B78-547E-752551570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97656"/>
            <a:ext cx="8203418" cy="478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54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8704E5-1819-376C-2758-1EF43CFC4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55" y="0"/>
            <a:ext cx="763175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21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D0BCAB-73A7-3AAC-768D-8C09A2A3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4" y="220662"/>
            <a:ext cx="10906125" cy="320992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9B20A49-44BD-4DFE-2E16-6DBBC81A1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885796"/>
              </p:ext>
            </p:extLst>
          </p:nvPr>
        </p:nvGraphicFramePr>
        <p:xfrm>
          <a:off x="4749008" y="220663"/>
          <a:ext cx="41290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253800" progId="Equation.DSMT4">
                  <p:embed/>
                </p:oleObj>
              </mc:Choice>
              <mc:Fallback>
                <p:oleObj name="Equation" r:id="rId5" imgW="14601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9B20A49-44BD-4DFE-2E16-6DBBC81A1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9008" y="220663"/>
                        <a:ext cx="4129088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500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05CBA8-8421-4060-CCF0-BF978DDD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46" y="50598"/>
            <a:ext cx="8879614" cy="4641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97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B1651-A364-EB3F-9ECC-15B6AC9D2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44" y="475456"/>
            <a:ext cx="4469606" cy="767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Given the system of equations: </a:t>
            </a:r>
            <a:br>
              <a:rPr lang="en-CA" dirty="0"/>
            </a:br>
            <a:endParaRPr lang="en-CA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FDAB529-1570-1AF9-ACFF-82F3273EE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41826"/>
              </p:ext>
            </p:extLst>
          </p:nvPr>
        </p:nvGraphicFramePr>
        <p:xfrm>
          <a:off x="4743450" y="140286"/>
          <a:ext cx="3213894" cy="167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609480" progId="Equation.DSMT4">
                  <p:embed/>
                </p:oleObj>
              </mc:Choice>
              <mc:Fallback>
                <p:oleObj name="Equation" r:id="rId4" imgW="116820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FDAB529-1570-1AF9-ACFF-82F3273EE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3450" y="140286"/>
                        <a:ext cx="3213894" cy="167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66DAB4-9E39-C8FC-09B7-6D2AFF1DD3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955" y="2028031"/>
                <a:ext cx="4469606" cy="7675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dirty="0"/>
                  <a:t>What is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C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66DAB4-9E39-C8FC-09B7-6D2AFF1DD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5" y="2028031"/>
                <a:ext cx="4469606" cy="767556"/>
              </a:xfrm>
              <a:prstGeom prst="rect">
                <a:avLst/>
              </a:prstGeom>
              <a:blipFill>
                <a:blip r:embed="rId6"/>
                <a:stretch>
                  <a:fillRect l="-2865" t="-134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0AB37A9-EF58-D4C2-B43A-1B59ECA456FA}"/>
              </a:ext>
            </a:extLst>
          </p:cNvPr>
          <p:cNvSpPr txBox="1"/>
          <p:nvPr/>
        </p:nvSpPr>
        <p:spPr>
          <a:xfrm>
            <a:off x="157163" y="2661237"/>
            <a:ext cx="221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Add the equations: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B7BA9B4-834B-EB78-8926-79F5E2516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11829"/>
              </p:ext>
            </p:extLst>
          </p:nvPr>
        </p:nvGraphicFramePr>
        <p:xfrm>
          <a:off x="2171700" y="2514600"/>
          <a:ext cx="39465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241200" progId="Equation.DSMT4">
                  <p:embed/>
                </p:oleObj>
              </mc:Choice>
              <mc:Fallback>
                <p:oleObj name="Equation" r:id="rId7" imgW="14349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B7BA9B4-834B-EB78-8926-79F5E2516D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1700" y="2514600"/>
                        <a:ext cx="394652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6C4925F-B7F5-150C-0CEC-BCCF5E727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990844"/>
              </p:ext>
            </p:extLst>
          </p:nvPr>
        </p:nvGraphicFramePr>
        <p:xfrm>
          <a:off x="2182019" y="3211513"/>
          <a:ext cx="3911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22360" imgH="228600" progId="Equation.DSMT4">
                  <p:embed/>
                </p:oleObj>
              </mc:Choice>
              <mc:Fallback>
                <p:oleObj name="Equation" r:id="rId9" imgW="14223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6C4925F-B7F5-150C-0CEC-BCCF5E7279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82019" y="3211513"/>
                        <a:ext cx="39116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99B27F5-A4EA-29A4-5BEF-07BE29356D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36030"/>
              </p:ext>
            </p:extLst>
          </p:nvPr>
        </p:nvGraphicFramePr>
        <p:xfrm>
          <a:off x="2199481" y="3856039"/>
          <a:ext cx="38766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09400" imgH="228600" progId="Equation.DSMT4">
                  <p:embed/>
                </p:oleObj>
              </mc:Choice>
              <mc:Fallback>
                <p:oleObj name="Equation" r:id="rId11" imgW="140940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99B27F5-A4EA-29A4-5BEF-07BE29356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9481" y="3856039"/>
                        <a:ext cx="38766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704F0D6-0B68-1021-28FC-D843C1068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99165"/>
              </p:ext>
            </p:extLst>
          </p:nvPr>
        </p:nvGraphicFramePr>
        <p:xfrm>
          <a:off x="3777458" y="4507707"/>
          <a:ext cx="23399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228600" progId="Equation.DSMT4">
                  <p:embed/>
                </p:oleObj>
              </mc:Choice>
              <mc:Fallback>
                <p:oleObj name="Equation" r:id="rId13" imgW="8506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704F0D6-0B68-1021-28FC-D843C1068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7458" y="4507707"/>
                        <a:ext cx="23399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9B5530D-BAE0-56A8-464F-6C9337E7F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26276"/>
              </p:ext>
            </p:extLst>
          </p:nvPr>
        </p:nvGraphicFramePr>
        <p:xfrm>
          <a:off x="4087018" y="5136357"/>
          <a:ext cx="19208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228600" progId="Equation.DSMT4">
                  <p:embed/>
                </p:oleObj>
              </mc:Choice>
              <mc:Fallback>
                <p:oleObj name="Equation" r:id="rId15" imgW="6984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9B5530D-BAE0-56A8-464F-6C9337E7F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87018" y="5136357"/>
                        <a:ext cx="19208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823E2A1-C3CD-EE2C-867F-41AA805FA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26501"/>
              </p:ext>
            </p:extLst>
          </p:nvPr>
        </p:nvGraphicFramePr>
        <p:xfrm>
          <a:off x="4856962" y="5736429"/>
          <a:ext cx="1327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2400" imgH="203040" progId="Equation.DSMT4">
                  <p:embed/>
                </p:oleObj>
              </mc:Choice>
              <mc:Fallback>
                <p:oleObj name="Equation" r:id="rId17" imgW="4824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823E2A1-C3CD-EE2C-867F-41AA805FA8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56962" y="5736429"/>
                        <a:ext cx="13271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8419348-7356-A25E-950B-91613678C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04410"/>
              </p:ext>
            </p:extLst>
          </p:nvPr>
        </p:nvGraphicFramePr>
        <p:xfrm>
          <a:off x="4836323" y="6369050"/>
          <a:ext cx="16065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83920" imgH="177480" progId="Equation.DSMT4">
                  <p:embed/>
                </p:oleObj>
              </mc:Choice>
              <mc:Fallback>
                <p:oleObj name="Equation" r:id="rId19" imgW="5839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8419348-7356-A25E-950B-91613678C2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36323" y="6369050"/>
                        <a:ext cx="16065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9C641E8-917A-0ADC-1C20-7E405886C901}"/>
              </a:ext>
            </a:extLst>
          </p:cNvPr>
          <p:cNvSpPr/>
          <p:nvPr/>
        </p:nvSpPr>
        <p:spPr>
          <a:xfrm>
            <a:off x="157163" y="2602119"/>
            <a:ext cx="11556206" cy="42558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3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0B1554-EDF9-4857-3D18-2E915667D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9" y="307166"/>
            <a:ext cx="10136981" cy="375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370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6681A4-5092-DADC-C49F-23820275E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16" y="233161"/>
            <a:ext cx="10588383" cy="400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64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2403D-13B9-CAEF-FEDF-AC4A177A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211138"/>
            <a:ext cx="5226844" cy="5461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Given the equation, solve for “x”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103025F-D0ED-B3D2-BEB0-696B5957D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59770"/>
              </p:ext>
            </p:extLst>
          </p:nvPr>
        </p:nvGraphicFramePr>
        <p:xfrm>
          <a:off x="1142048" y="728663"/>
          <a:ext cx="667004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103025F-D0ED-B3D2-BEB0-696B5957D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2048" y="728663"/>
                        <a:ext cx="667004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32C89AF-AA8F-0917-9A86-31FEAB78A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3" y="5293825"/>
            <a:ext cx="10494169" cy="1039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2FEAE7-4070-2883-9420-035031CF246C}"/>
              </a:ext>
            </a:extLst>
          </p:cNvPr>
          <p:cNvSpPr/>
          <p:nvPr/>
        </p:nvSpPr>
        <p:spPr>
          <a:xfrm>
            <a:off x="295275" y="4829175"/>
            <a:ext cx="11556206" cy="1743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16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FD6017-27DF-C740-414B-8F9A286B7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3688"/>
            <a:ext cx="10351294" cy="3300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99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EE3B67-B9CE-31FF-6829-8CC1F5EA4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365125"/>
            <a:ext cx="8543925" cy="58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4DE40-2308-019B-A679-5160EC79B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" y="1957387"/>
            <a:ext cx="8410575" cy="2197017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BBCE626-8AA6-C31D-3137-EC643036C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59556"/>
              </p:ext>
            </p:extLst>
          </p:nvPr>
        </p:nvGraphicFramePr>
        <p:xfrm>
          <a:off x="2160170" y="1056481"/>
          <a:ext cx="341195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41200" progId="Equation.DSMT4">
                  <p:embed/>
                </p:oleObj>
              </mc:Choice>
              <mc:Fallback>
                <p:oleObj name="Equation" r:id="rId6" imgW="104112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BBCE626-8AA6-C31D-3137-EC643036C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0170" y="1056481"/>
                        <a:ext cx="341195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30F3FC6-6E72-D92A-1024-051658DEC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50" y="4154404"/>
            <a:ext cx="1562100" cy="2486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14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FA7A6-6FC7-2F86-C335-1E144E1D0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" y="414337"/>
            <a:ext cx="11239500" cy="4174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876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EEC67-1739-BE67-1C65-0F32F644D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3" y="176212"/>
            <a:ext cx="11334750" cy="2447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054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49220-C247-274D-1B61-24A54DBDC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8" y="256117"/>
            <a:ext cx="4062412" cy="820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F89C5-EF1A-F9E6-649A-4E0561DC8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075" y="256117"/>
            <a:ext cx="4192058" cy="822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F82812-4B8F-4E14-0135-C02B7E448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88" y="1136122"/>
            <a:ext cx="4892145" cy="1161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B990B5-187B-9862-FFC3-6DD342B9C212}"/>
              </a:ext>
            </a:extLst>
          </p:cNvPr>
          <p:cNvSpPr txBox="1"/>
          <p:nvPr/>
        </p:nvSpPr>
        <p:spPr>
          <a:xfrm>
            <a:off x="305594" y="2540000"/>
            <a:ext cx="379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Take the third equation  and simplify it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FB65D93-530B-EDB8-4F58-F35B4302F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61786"/>
              </p:ext>
            </p:extLst>
          </p:nvPr>
        </p:nvGraphicFramePr>
        <p:xfrm>
          <a:off x="133349" y="2658003"/>
          <a:ext cx="4083051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495000" progId="Equation.DSMT4">
                  <p:embed/>
                </p:oleObj>
              </mc:Choice>
              <mc:Fallback>
                <p:oleObj name="Equation" r:id="rId7" imgW="1815840" imgH="495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FB65D93-530B-EDB8-4F58-F35B4302F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349" y="2658003"/>
                        <a:ext cx="4083051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A07D41F-828A-6775-1687-C48C68317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354791"/>
              </p:ext>
            </p:extLst>
          </p:nvPr>
        </p:nvGraphicFramePr>
        <p:xfrm>
          <a:off x="215371" y="3860270"/>
          <a:ext cx="54800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38280" imgH="279360" progId="Equation.DSMT4">
                  <p:embed/>
                </p:oleObj>
              </mc:Choice>
              <mc:Fallback>
                <p:oleObj name="Equation" r:id="rId9" imgW="243828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A07D41F-828A-6775-1687-C48C68317E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371" y="3860270"/>
                        <a:ext cx="548005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DD349C8-670C-AFA3-8A3B-C808C5B4C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332806"/>
              </p:ext>
            </p:extLst>
          </p:nvPr>
        </p:nvGraphicFramePr>
        <p:xfrm>
          <a:off x="7348008" y="1341835"/>
          <a:ext cx="2168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5160" imgH="241200" progId="Equation.DSMT4">
                  <p:embed/>
                </p:oleObj>
              </mc:Choice>
              <mc:Fallback>
                <p:oleObj name="Equation" r:id="rId11" imgW="96516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DD349C8-670C-AFA3-8A3B-C808C5B4C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48008" y="1341835"/>
                        <a:ext cx="21685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ADA7F6-5A3C-7C95-99A1-84B82F17B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32578"/>
              </p:ext>
            </p:extLst>
          </p:nvPr>
        </p:nvGraphicFramePr>
        <p:xfrm>
          <a:off x="7348008" y="1918227"/>
          <a:ext cx="22542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241200" progId="Equation.DSMT4">
                  <p:embed/>
                </p:oleObj>
              </mc:Choice>
              <mc:Fallback>
                <p:oleObj name="Equation" r:id="rId13" imgW="1002960" imgH="2412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ADA7F6-5A3C-7C95-99A1-84B82F17B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48008" y="1918227"/>
                        <a:ext cx="22542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3D5B3C8-EB08-D139-AA8C-CBF708348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3702"/>
              </p:ext>
            </p:extLst>
          </p:nvPr>
        </p:nvGraphicFramePr>
        <p:xfrm>
          <a:off x="7377112" y="2501371"/>
          <a:ext cx="21113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39600" imgH="431640" progId="Equation.DSMT4">
                  <p:embed/>
                </p:oleObj>
              </mc:Choice>
              <mc:Fallback>
                <p:oleObj name="Equation" r:id="rId15" imgW="93960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3D5B3C8-EB08-D139-AA8C-CBF708348F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77112" y="2501371"/>
                        <a:ext cx="2111375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95FCCC5-AEE7-F8FF-17B5-8517FEAFA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197613"/>
              </p:ext>
            </p:extLst>
          </p:nvPr>
        </p:nvGraphicFramePr>
        <p:xfrm>
          <a:off x="6692900" y="3506332"/>
          <a:ext cx="27955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44520" imgH="253800" progId="Equation.DSMT4">
                  <p:embed/>
                </p:oleObj>
              </mc:Choice>
              <mc:Fallback>
                <p:oleObj name="Equation" r:id="rId17" imgW="124452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95FCCC5-AEE7-F8FF-17B5-8517FEAFA1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92900" y="3506332"/>
                        <a:ext cx="27955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E11CE64-8E66-8F9C-4691-B4FC9E74C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059447"/>
              </p:ext>
            </p:extLst>
          </p:nvPr>
        </p:nvGraphicFramePr>
        <p:xfrm>
          <a:off x="1570038" y="4345251"/>
          <a:ext cx="27130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06360" imgH="253800" progId="Equation.DSMT4">
                  <p:embed/>
                </p:oleObj>
              </mc:Choice>
              <mc:Fallback>
                <p:oleObj name="Equation" r:id="rId19" imgW="120636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E11CE64-8E66-8F9C-4691-B4FC9E74C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70038" y="4345251"/>
                        <a:ext cx="271303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1B2A01B-6BF9-9D7C-3E5F-AFCEC567D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83265"/>
              </p:ext>
            </p:extLst>
          </p:nvPr>
        </p:nvGraphicFramePr>
        <p:xfrm>
          <a:off x="4516438" y="4345251"/>
          <a:ext cx="27130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06360" imgH="253800" progId="Equation.DSMT4">
                  <p:embed/>
                </p:oleObj>
              </mc:Choice>
              <mc:Fallback>
                <p:oleObj name="Equation" r:id="rId21" imgW="120636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1B2A01B-6BF9-9D7C-3E5F-AFCEC567D7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16438" y="4345251"/>
                        <a:ext cx="271303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4AABF51-0189-F13C-CF08-80DBF75BF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820081"/>
              </p:ext>
            </p:extLst>
          </p:nvPr>
        </p:nvGraphicFramePr>
        <p:xfrm>
          <a:off x="155045" y="5011886"/>
          <a:ext cx="82772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2800" imgH="279360" progId="Equation.DSMT4">
                  <p:embed/>
                </p:oleObj>
              </mc:Choice>
              <mc:Fallback>
                <p:oleObj name="Equation" r:id="rId23" imgW="3682800" imgH="2793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4AABF51-0189-F13C-CF08-80DBF75BF4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5045" y="5011886"/>
                        <a:ext cx="827722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6578557-E423-3EDC-9829-C48ED660D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26326"/>
              </p:ext>
            </p:extLst>
          </p:nvPr>
        </p:nvGraphicFramePr>
        <p:xfrm>
          <a:off x="215371" y="5633201"/>
          <a:ext cx="51657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298600" imgH="279360" progId="Equation.DSMT4">
                  <p:embed/>
                </p:oleObj>
              </mc:Choice>
              <mc:Fallback>
                <p:oleObj name="Equation" r:id="rId25" imgW="2298600" imgH="279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6578557-E423-3EDC-9829-C48ED660D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15371" y="5633201"/>
                        <a:ext cx="516572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E1DB855-7077-A7FF-9584-A1B2A2EE3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226622"/>
              </p:ext>
            </p:extLst>
          </p:nvPr>
        </p:nvGraphicFramePr>
        <p:xfrm>
          <a:off x="215371" y="6251344"/>
          <a:ext cx="41957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866600" imgH="279360" progId="Equation.DSMT4">
                  <p:embed/>
                </p:oleObj>
              </mc:Choice>
              <mc:Fallback>
                <p:oleObj name="Equation" r:id="rId27" imgW="1866600" imgH="2793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E1DB855-7077-A7FF-9584-A1B2A2EE3D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5371" y="6251344"/>
                        <a:ext cx="4195762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B0FBE1E-3E0F-5503-AE43-0D8CC9A9C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55813"/>
              </p:ext>
            </p:extLst>
          </p:nvPr>
        </p:nvGraphicFramePr>
        <p:xfrm>
          <a:off x="4930774" y="6156209"/>
          <a:ext cx="18843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38080" imgH="279360" progId="Equation.DSMT4">
                  <p:embed/>
                </p:oleObj>
              </mc:Choice>
              <mc:Fallback>
                <p:oleObj name="Equation" r:id="rId29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B0FBE1E-3E0F-5503-AE43-0D8CC9A9C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930774" y="6156209"/>
                        <a:ext cx="1884363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E8804EC-5549-04D4-E1A4-38C536801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219167"/>
              </p:ext>
            </p:extLst>
          </p:nvPr>
        </p:nvGraphicFramePr>
        <p:xfrm>
          <a:off x="6817065" y="6156209"/>
          <a:ext cx="1120094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17160" imgH="177480" progId="Equation.DSMT4">
                  <p:embed/>
                </p:oleObj>
              </mc:Choice>
              <mc:Fallback>
                <p:oleObj name="Equation" r:id="rId31" imgW="31716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E8804EC-5549-04D4-E1A4-38C536801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817065" y="6156209"/>
                        <a:ext cx="1120094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B5E27D16-8662-B429-4719-F1F866F4C92B}"/>
              </a:ext>
            </a:extLst>
          </p:cNvPr>
          <p:cNvSpPr/>
          <p:nvPr/>
        </p:nvSpPr>
        <p:spPr>
          <a:xfrm>
            <a:off x="94852" y="2461152"/>
            <a:ext cx="9701081" cy="4323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3E56B-37FF-7E5F-9644-80D1F31C9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" y="206032"/>
            <a:ext cx="11538874" cy="4437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042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88B80F-DC49-3E63-FE67-9E1A8AAF9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" y="195262"/>
            <a:ext cx="8829675" cy="569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795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12C1-F6E4-A347-A529-C7E343B3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7E5B5-74A4-3C3B-9D4A-CA444A37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08C33-B9D9-950C-FC86-0292E967F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7" y="203200"/>
            <a:ext cx="11363325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59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902A-8266-6CBB-ABCF-5262D9A9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9E50D-2B43-B227-5EA8-56714A7F6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00831"/>
            <a:ext cx="12077700" cy="1200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95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3D5A-F150-4973-950C-7A023BAD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4994-FE19-444A-6BD5-0C89C3D6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A6AE5-AD03-3B52-7CFB-47086C8E2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2" y="0"/>
            <a:ext cx="851215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303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F5CE-3274-091F-C4D5-27A6185B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84786-DB94-5B76-4D28-C744B602D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59AB2-1A16-F735-3D28-7250F53F0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162"/>
            <a:ext cx="11772900" cy="1819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906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15AB-F77B-5D78-5563-FB6A2483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4603-EA21-FA75-E165-308CEC2F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2A1A6-730D-3A17-66FB-A24EE36F8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" y="415925"/>
            <a:ext cx="11991975" cy="1409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286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E052-F0FE-9E07-50E2-8C8EFF98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D7CB40-4DCD-4203-4895-BEC890836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717" y="4126992"/>
            <a:ext cx="10515600" cy="25434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91EF6-9286-0BF4-5D93-768E9271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17" y="413281"/>
            <a:ext cx="11504083" cy="13974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620D8A-D4D7-DC5E-6C7D-8DF511B76CA2}"/>
              </a:ext>
            </a:extLst>
          </p:cNvPr>
          <p:cNvSpPr/>
          <p:nvPr/>
        </p:nvSpPr>
        <p:spPr>
          <a:xfrm>
            <a:off x="178594" y="4006959"/>
            <a:ext cx="11437673" cy="2663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0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BD08-F694-9B18-A5B7-259161620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7" y="225425"/>
            <a:ext cx="11577637" cy="115331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Which of the following is the correct graph of the equation:</a:t>
            </a:r>
          </a:p>
          <a:p>
            <a:pPr marL="0" indent="0">
              <a:buNone/>
            </a:pPr>
            <a:r>
              <a:rPr lang="en-CA" dirty="0"/>
              <a:t>Log(y)=log[sin(x)+1]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0C994-701B-4440-B34B-CD6C40F6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6" y="1378744"/>
            <a:ext cx="5271455" cy="1875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59B10-6C9F-624F-3713-268276686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9" y="4469329"/>
            <a:ext cx="6081711" cy="21632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2DBFC95-39B0-CE8B-7A2A-CA9A65253062}"/>
              </a:ext>
            </a:extLst>
          </p:cNvPr>
          <p:cNvSpPr/>
          <p:nvPr/>
        </p:nvSpPr>
        <p:spPr>
          <a:xfrm>
            <a:off x="4922043" y="6327703"/>
            <a:ext cx="171450" cy="15001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3AE972-55E9-8349-9A61-C2B452B6928E}"/>
              </a:ext>
            </a:extLst>
          </p:cNvPr>
          <p:cNvSpPr/>
          <p:nvPr/>
        </p:nvSpPr>
        <p:spPr>
          <a:xfrm>
            <a:off x="2566969" y="6344369"/>
            <a:ext cx="171450" cy="15001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7CF719-2D9B-F868-199D-4E5E7B30D4BC}"/>
              </a:ext>
            </a:extLst>
          </p:cNvPr>
          <p:cNvSpPr/>
          <p:nvPr/>
        </p:nvSpPr>
        <p:spPr>
          <a:xfrm>
            <a:off x="169031" y="6346747"/>
            <a:ext cx="171450" cy="15001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v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7C1217-C7F2-E969-DF06-8BAB8F018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5469"/>
            <a:ext cx="5843587" cy="18235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F1E43A-E6D8-1030-494C-5884E0D56715}"/>
              </a:ext>
            </a:extLst>
          </p:cNvPr>
          <p:cNvSpPr txBox="1"/>
          <p:nvPr/>
        </p:nvSpPr>
        <p:spPr>
          <a:xfrm>
            <a:off x="247649" y="1416018"/>
            <a:ext cx="5607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04F41-EF2D-9E33-D5B0-74A823C35C5A}"/>
              </a:ext>
            </a:extLst>
          </p:cNvPr>
          <p:cNvSpPr txBox="1"/>
          <p:nvPr/>
        </p:nvSpPr>
        <p:spPr>
          <a:xfrm>
            <a:off x="5929351" y="1432684"/>
            <a:ext cx="5607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A31A2-4556-2E87-6AA2-B5C07DF22C4B}"/>
              </a:ext>
            </a:extLst>
          </p:cNvPr>
          <p:cNvSpPr txBox="1"/>
          <p:nvPr/>
        </p:nvSpPr>
        <p:spPr>
          <a:xfrm>
            <a:off x="189866" y="4440753"/>
            <a:ext cx="5607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1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D55F-1A28-FF8B-C4EE-DFF237DE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211137"/>
            <a:ext cx="10515600" cy="80327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domain of the function: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CF6172-DBD2-4857-0ED6-6526E89A9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861383"/>
              </p:ext>
            </p:extLst>
          </p:nvPr>
        </p:nvGraphicFramePr>
        <p:xfrm>
          <a:off x="223838" y="612774"/>
          <a:ext cx="46148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241200" progId="Equation.DSMT4">
                  <p:embed/>
                </p:oleObj>
              </mc:Choice>
              <mc:Fallback>
                <p:oleObj name="Equation" r:id="rId4" imgW="107928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ECF6172-DBD2-4857-0ED6-6526E89A97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838" y="612774"/>
                        <a:ext cx="4614862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363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15C2D-3A02-C63A-B9ED-BFA3CE5B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94" y="196851"/>
            <a:ext cx="11163300" cy="18034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population (P) of a country is depreciating continuously at an annual rate of 2.5%, meaning that the population is equal to 97.5% of its previous year.  Which of the following is the correct formula for the population of the country in 20 years?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4A4FEC-718C-9E46-EC74-E5B464BB4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403808"/>
              </p:ext>
            </p:extLst>
          </p:nvPr>
        </p:nvGraphicFramePr>
        <p:xfrm>
          <a:off x="330994" y="2084387"/>
          <a:ext cx="311617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28600" progId="Equation.DSMT4">
                  <p:embed/>
                </p:oleObj>
              </mc:Choice>
              <mc:Fallback>
                <p:oleObj name="Equation" r:id="rId4" imgW="113004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4A4FEC-718C-9E46-EC74-E5B464BB4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994" y="2084387"/>
                        <a:ext cx="3116172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C4C92C-B961-832E-9DFB-16CB1EA56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2887"/>
              </p:ext>
            </p:extLst>
          </p:nvPr>
        </p:nvGraphicFramePr>
        <p:xfrm>
          <a:off x="358774" y="3113088"/>
          <a:ext cx="28368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28600" progId="Equation.DSMT4">
                  <p:embed/>
                </p:oleObj>
              </mc:Choice>
              <mc:Fallback>
                <p:oleObj name="Equation" r:id="rId6" imgW="102852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C4C92C-B961-832E-9DFB-16CB1EA56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774" y="3113088"/>
                        <a:ext cx="2836862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380F2D-3623-8C7D-967A-4753E4681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13511"/>
              </p:ext>
            </p:extLst>
          </p:nvPr>
        </p:nvGraphicFramePr>
        <p:xfrm>
          <a:off x="300038" y="4141788"/>
          <a:ext cx="3081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28600" progId="Equation.DSMT4">
                  <p:embed/>
                </p:oleObj>
              </mc:Choice>
              <mc:Fallback>
                <p:oleObj name="Equation" r:id="rId8" imgW="11174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D380F2D-3623-8C7D-967A-4753E46810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038" y="4141788"/>
                        <a:ext cx="3081337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7076EC9-2E07-8080-0B2D-C2CCD52E3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73466"/>
              </p:ext>
            </p:extLst>
          </p:nvPr>
        </p:nvGraphicFramePr>
        <p:xfrm>
          <a:off x="284958" y="5127625"/>
          <a:ext cx="32924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760" imgH="228600" progId="Equation.DSMT4">
                  <p:embed/>
                </p:oleObj>
              </mc:Choice>
              <mc:Fallback>
                <p:oleObj name="Equation" r:id="rId10" imgW="11937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7076EC9-2E07-8080-0B2D-C2CCD52E3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4958" y="5127625"/>
                        <a:ext cx="3292475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4AEC7C-6E25-363F-BFD6-96492CAC1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64960"/>
              </p:ext>
            </p:extLst>
          </p:nvPr>
        </p:nvGraphicFramePr>
        <p:xfrm>
          <a:off x="308768" y="6058697"/>
          <a:ext cx="32226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228600" progId="Equation.DSMT4">
                  <p:embed/>
                </p:oleObj>
              </mc:Choice>
              <mc:Fallback>
                <p:oleObj name="Equation" r:id="rId12" imgW="11682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24AEC7C-6E25-363F-BFD6-96492CAC1E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8768" y="6058697"/>
                        <a:ext cx="3222625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8379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449729-DC30-71B0-6859-A1FD8701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70" y="245268"/>
            <a:ext cx="9462266" cy="4619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24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63BD-EC44-99DF-9B36-109BBDFD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2568"/>
            <a:ext cx="10515600" cy="52467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following expression can be rewritten as: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CF505B-5850-4807-F13F-5C47D8AC5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5994"/>
              </p:ext>
            </p:extLst>
          </p:nvPr>
        </p:nvGraphicFramePr>
        <p:xfrm>
          <a:off x="455902" y="757238"/>
          <a:ext cx="9537411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080" imgH="279360" progId="Equation.DSMT4">
                  <p:embed/>
                </p:oleObj>
              </mc:Choice>
              <mc:Fallback>
                <p:oleObj name="Equation" r:id="rId4" imgW="21970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CF505B-5850-4807-F13F-5C47D8AC5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902" y="757238"/>
                        <a:ext cx="9537411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3EE1DC-EE92-B93E-9BED-AB7AA59F5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37624"/>
              </p:ext>
            </p:extLst>
          </p:nvPr>
        </p:nvGraphicFramePr>
        <p:xfrm>
          <a:off x="381000" y="2211784"/>
          <a:ext cx="3132859" cy="105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82400" progId="Equation.DSMT4">
                  <p:embed/>
                </p:oleObj>
              </mc:Choice>
              <mc:Fallback>
                <p:oleObj name="Equation" r:id="rId6" imgW="143496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3EE1DC-EE92-B93E-9BED-AB7AA59F5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2211784"/>
                        <a:ext cx="3132859" cy="105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3D9765-9CA2-D492-B45B-E8A6677D9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936473"/>
              </p:ext>
            </p:extLst>
          </p:nvPr>
        </p:nvGraphicFramePr>
        <p:xfrm>
          <a:off x="5767387" y="2295128"/>
          <a:ext cx="23288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680" imgH="444240" progId="Equation.DSMT4">
                  <p:embed/>
                </p:oleObj>
              </mc:Choice>
              <mc:Fallback>
                <p:oleObj name="Equation" r:id="rId8" imgW="106668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53D9765-9CA2-D492-B45B-E8A6677D9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67387" y="2295128"/>
                        <a:ext cx="232886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89F9793-E336-50F7-2A10-30CBFA00E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39012"/>
              </p:ext>
            </p:extLst>
          </p:nvPr>
        </p:nvGraphicFramePr>
        <p:xfrm>
          <a:off x="455902" y="4261642"/>
          <a:ext cx="232886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680" imgH="419040" progId="Equation.DSMT4">
                  <p:embed/>
                </p:oleObj>
              </mc:Choice>
              <mc:Fallback>
                <p:oleObj name="Equation" r:id="rId10" imgW="106668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89F9793-E336-50F7-2A10-30CBFA00E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902" y="4261642"/>
                        <a:ext cx="2328863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3579073-4CB0-8215-AAF8-3191F622A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764424"/>
              </p:ext>
            </p:extLst>
          </p:nvPr>
        </p:nvGraphicFramePr>
        <p:xfrm>
          <a:off x="5557045" y="4441823"/>
          <a:ext cx="21066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253800" progId="Equation.DSMT4">
                  <p:embed/>
                </p:oleObj>
              </mc:Choice>
              <mc:Fallback>
                <p:oleObj name="Equation" r:id="rId12" imgW="9651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3579073-4CB0-8215-AAF8-3191F622A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57045" y="4441823"/>
                        <a:ext cx="210661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51DB1CA-AE29-32FF-6360-7DDC524BB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890116"/>
              </p:ext>
            </p:extLst>
          </p:nvPr>
        </p:nvGraphicFramePr>
        <p:xfrm>
          <a:off x="455902" y="5819775"/>
          <a:ext cx="29654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203040" progId="Equation.DSMT4">
                  <p:embed/>
                </p:oleObj>
              </mc:Choice>
              <mc:Fallback>
                <p:oleObj name="Equation" r:id="rId14" imgW="13586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51DB1CA-AE29-32FF-6360-7DDC524BB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5902" y="5819775"/>
                        <a:ext cx="296545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925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332BE-64B2-DF4B-CA82-1A5C8F479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" y="147638"/>
            <a:ext cx="7629525" cy="527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78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ECC2A7-BDDB-F72C-AE2D-9266C751B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1" y="188118"/>
            <a:ext cx="8958263" cy="4971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911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M12H Ch5 Review Logarithms"/>
  <p:tag name="ISPRING_ULTRA_SCORM_COURSE_ID" val="D29066DE-0389-46CE-A7F9-359E26B982BD"/>
  <p:tag name="ISPRING_CMI5_LAUNCH_METHOD" val="any window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100.000000"/>
  <p:tag name="ISPRING_PRESENTATION_TITLE" val="M12H Ch5 Review Logarithms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3F12C8-A8BD-4681-AF0A-9CD9C2C34293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1A3A59-BB98-4EB5-9A91-7B23C5152069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425D2E-1186-4930-9ACB-9B8895CE1798}:2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8CF853-A5EF-4031-8418-A47470D5340A}:2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6BE8BC-9FBB-40CC-829C-C4C12A5E6D37}:2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88516F-B3D1-40B7-BB30-89A7CD10A819}:2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2257B7-8034-486A-993C-E348D50B0589}:2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E35680-95B4-4764-B23E-AB29FBB90491}:2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F33CDA-AC38-40C2-8AF6-D166CD5D34AB}:2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006271-CE7D-41E6-9998-25041D8892CC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34CA8C-494D-40AC-B3E7-4427EA9E3046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E9659B-5C12-414A-8DDA-2C86A5D69A1B}:2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EA01BA-A5B7-4F2D-A5A8-709E71109773}:2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4BA0A9-087E-4DB6-B5A6-D3AF06C1E8A6}: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B08F4E-CD3D-48C9-86A4-E331497A0E2E}:2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E26C7B-2B13-428C-B5E0-379F7C32003D}:2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CA5CE5-467A-4C65-802D-7DF9EDAA9CDB}:2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567BC2-C5F4-441E-9795-8AA35D4F7BFE}:2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D478B3-82CE-4577-BD5F-0B849A5D73EA}:2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4E89E2-1EE6-4A5A-9BAB-7C9C6C4F0ED7}:2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D9B9D9-3385-4513-B43F-2191CCF42761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AF695E-6D53-46D7-B906-518601DF0339}:2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31C203-97ED-48C4-ADB8-5ED76B901F9E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6BC6C3-C282-461F-8086-23B704C6B2C5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3BED4B-DBB7-4573-A686-DA87C7DC4446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DB3966-E75C-468B-857C-E6A818D59A3F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4AB45D-5F99-458E-A775-70CF053FC89C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736654-96FE-4FBA-852C-D71AD5DCAF39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D6749A-CC76-455C-B517-E143114551E0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163</Words>
  <Application>Microsoft Office PowerPoint</Application>
  <PresentationFormat>Widescreen</PresentationFormat>
  <Paragraphs>44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Equation</vt:lpstr>
      <vt:lpstr>Ch5 Review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Ch5 Review Logarithms</dc:title>
  <dc:creator>Danny Young</dc:creator>
  <cp:lastModifiedBy>Danny Young</cp:lastModifiedBy>
  <cp:revision>9</cp:revision>
  <dcterms:created xsi:type="dcterms:W3CDTF">2022-06-14T03:38:19Z</dcterms:created>
  <dcterms:modified xsi:type="dcterms:W3CDTF">2024-06-02T22:53:57Z</dcterms:modified>
</cp:coreProperties>
</file>